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22296-477C-F543-92DB-8C161F2E3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ACB21D-6127-4A49-BAA5-B41B11FB7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1FEAF2-8D0C-A14D-A1AD-9283C82A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97469-8FB6-854C-81AD-88DA9D4C3B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71393-8B63-644B-A76B-3805CB73B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4212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BE8B0-B5C1-D146-BE60-8974EF55F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EFE0F7-EE7F-154F-BE85-9E1A01E036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1ED10A-8429-E040-A136-96149707F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E06FB7-38FB-034C-AF30-05DDAB4D6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BF0B637-E47A-944F-B72E-C3A4C8B21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2944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D5F921F-AE95-4C41-B2D7-6A251521C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22C92AF-CC7A-834B-8E3E-24BE24A9AE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18CD20-3E40-0D46-B2D5-9386E9BFF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97A045-81EC-5C4D-BB5D-0C8794F3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E2E051-F2D3-B44C-99CC-A1CFD7EE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9645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6CC7C-2F6B-9B4E-8A51-0582F07D2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8363D5-0013-7D40-B467-450E65312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9B6684-38A6-6C45-B11E-2448311CB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BAD474-0602-C343-AE1E-6B895133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C28501-AD1F-0B4D-9E2A-15BCA5DEB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879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70B71-BC8F-1548-B214-FE1A6A77F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ED48B74-9420-C345-8A55-63E7FC141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BBC4F6-18FC-F14A-9848-046BA32E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FA54E5-1E65-D449-9B7F-024C70E52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D31A7D-6598-6243-A442-D8FD79A9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1226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C75CBD-7D6E-E343-AC42-D01B566DC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051D1-7C65-2A43-A3A9-6894A663A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8786F2C-D1A9-AE41-A2F8-B9BCBA11F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378B14-C681-2F48-9868-FDA982B0E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D9D28D9-3C96-3A46-B221-880E29250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CCA789-3986-9D45-B442-E663B5F1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689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F670A0-217F-AA4C-A06A-EA6BEF9AA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9BEE2C-65CC-2A42-9413-B36A1E09B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64C181-0B99-394B-A426-F17CC42B20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5D7E64-7CB4-1248-ADD4-BA833B5E2E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1043C4B-66DE-2640-AD6C-E1719B7BA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FE7E149-EF4B-A945-9293-93320FAB3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E767D3-6C2D-9F48-9CE4-AA4BAE83B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999B901-ECFD-FD4C-82D9-BE3082B9F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96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8CB99-3FF0-F14C-8285-C52C7CDDB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6081B8-ACFC-7948-8386-E04023BDE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1A0518-C748-C948-9873-3CF531F6A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81719D9-AE57-D24D-B95A-A202D1F77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0028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ACE2F26-04FB-9743-906C-B3E1941B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BB5030A-D3F8-BE4A-A780-26DA7F5DE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24C06C-BC8B-2548-A2DB-887DCB67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0738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4B4688-1C44-E144-89EC-EF5B3E8A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EE1256-D267-7E4A-889E-6A4EB5FAB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DEAA25-E770-A649-9C73-EBBAC9324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C655AA-EDA6-5248-9A9B-10D767523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B5C0EB9-D4F5-DD44-BB6A-60A16E142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050609-3B8C-5444-B3D6-2523CA58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003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DA5B1-341D-9D4D-9FC1-461DEA50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40E777-A0E3-8744-A9CF-10BE4387A8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5D3650-2F75-A04B-9973-832233946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3FB17D-8286-9244-9015-ECC74BC73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78093E-B1CC-8D4A-ACB4-CFCB0738E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C95A0EC-F9C6-C941-A8A6-13F08B5C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280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407FCE9-93E0-8C48-A50F-EE9B85A13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018CAF-5F2D-AC4F-A26D-1AFFE3E9E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0CE220-2D3B-9B4A-89B8-E8E9920A1A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E1914-FA25-734E-BB0E-B507CC37CD6F}" type="datetimeFigureOut">
              <a:rPr kumimoji="1" lang="zh-CN" altLang="en-US" smtClean="0"/>
              <a:t>2019/4/3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25DD03-9B1E-3A4F-83C1-D83BB9A0C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8E17AA-A1E5-1B49-B334-B90F635F55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FECABE-689B-9947-B049-24152144F0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969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endovissub2018-roboticscenesegmentation.grand-challenge.org/Data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FE82C-92E4-B243-A419-A185A5C7E2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501040"/>
            <a:ext cx="11486367" cy="3100997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Surgical instrument and anatomy segmentation of </a:t>
            </a:r>
            <a:br>
              <a:rPr lang="en-US" altLang="zh-CN" sz="4400" dirty="0"/>
            </a:br>
            <a:r>
              <a:rPr lang="en-US" altLang="zh-CN" sz="4400" dirty="0"/>
              <a:t>endoscope videos for robotic surgery</a:t>
            </a:r>
            <a:endParaRPr kumimoji="1" lang="zh-CN" altLang="en-US" sz="4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57F267-4B93-7A4C-BEF4-707A4DDC0F55}"/>
              </a:ext>
            </a:extLst>
          </p:cNvPr>
          <p:cNvSpPr txBox="1"/>
          <p:nvPr/>
        </p:nvSpPr>
        <p:spPr>
          <a:xfrm>
            <a:off x="2623579" y="4409162"/>
            <a:ext cx="623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/>
              <a:t>Team: </a:t>
            </a:r>
            <a:r>
              <a:rPr kumimoji="1" lang="en-US" altLang="zh-CN" sz="2400" dirty="0" err="1"/>
              <a:t>Zhaoshuo</a:t>
            </a:r>
            <a:r>
              <a:rPr kumimoji="1" lang="en-US" altLang="zh-CN" sz="2400" dirty="0"/>
              <a:t> Li,  Hao Ding,  </a:t>
            </a:r>
            <a:r>
              <a:rPr kumimoji="1" lang="en-US" altLang="zh-CN" sz="2400" dirty="0" err="1"/>
              <a:t>Mingyi</a:t>
            </a:r>
            <a:r>
              <a:rPr kumimoji="1" lang="en-US" altLang="zh-CN" sz="2400" dirty="0"/>
              <a:t> Zheng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2878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DC3932-9262-CD45-A647-F9B3D4145C00}"/>
              </a:ext>
            </a:extLst>
          </p:cNvPr>
          <p:cNvSpPr txBox="1"/>
          <p:nvPr/>
        </p:nvSpPr>
        <p:spPr>
          <a:xfrm>
            <a:off x="375781" y="438409"/>
            <a:ext cx="3920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/>
              <a:t>Problem Description</a:t>
            </a:r>
            <a:endParaRPr kumimoji="1" lang="zh-CN" altLang="en-US" sz="3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717B21-CC96-B640-A21B-5E7BA590A514}"/>
              </a:ext>
            </a:extLst>
          </p:cNvPr>
          <p:cNvSpPr txBox="1"/>
          <p:nvPr/>
        </p:nvSpPr>
        <p:spPr>
          <a:xfrm>
            <a:off x="375781" y="1453018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Task type: </a:t>
            </a:r>
            <a:r>
              <a:rPr lang="en-US" altLang="zh-CN" dirty="0"/>
              <a:t>semantic</a:t>
            </a:r>
            <a:r>
              <a:rPr kumimoji="1" lang="en-US" altLang="zh-CN" dirty="0"/>
              <a:t> Segmentation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Background: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408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DC3932-9262-CD45-A647-F9B3D4145C00}"/>
              </a:ext>
            </a:extLst>
          </p:cNvPr>
          <p:cNvSpPr txBox="1"/>
          <p:nvPr/>
        </p:nvSpPr>
        <p:spPr>
          <a:xfrm>
            <a:off x="375781" y="438409"/>
            <a:ext cx="3920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/>
              <a:t>Dataset</a:t>
            </a:r>
            <a:endParaRPr kumimoji="1" lang="zh-CN" altLang="en-US" sz="3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C717B21-CC96-B640-A21B-5E7BA590A514}"/>
              </a:ext>
            </a:extLst>
          </p:cNvPr>
          <p:cNvSpPr txBox="1"/>
          <p:nvPr/>
        </p:nvSpPr>
        <p:spPr>
          <a:xfrm>
            <a:off x="375781" y="1453018"/>
            <a:ext cx="914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dirty="0"/>
              <a:t>Data Source: </a:t>
            </a:r>
            <a:r>
              <a:rPr lang="en-US" altLang="zh-CN" dirty="0">
                <a:hlinkClick r:id="rId2"/>
              </a:rPr>
              <a:t>https://endovissub2018-roboticscenesegmentation.grand-challenge.org/Data/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Number of Classes:  11</a:t>
            </a:r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pPr marL="342900" indent="-342900">
              <a:buFontTx/>
              <a:buAutoNum type="arabicPeriod"/>
            </a:pPr>
            <a:r>
              <a:rPr kumimoji="1" lang="en-US" altLang="zh-CN" dirty="0"/>
              <a:t>Training Dataset:  </a:t>
            </a:r>
            <a:r>
              <a:rPr kumimoji="1" lang="en-US" altLang="zh-CN" b="1" dirty="0"/>
              <a:t>16</a:t>
            </a:r>
            <a:r>
              <a:rPr kumimoji="1" lang="en-US" altLang="zh-CN" dirty="0"/>
              <a:t>  recorded robotic </a:t>
            </a:r>
            <a:r>
              <a:rPr kumimoji="1" lang="en-US" altLang="zh-CN" b="1" dirty="0"/>
              <a:t>nephrectomy procedures</a:t>
            </a:r>
            <a:r>
              <a:rPr kumimoji="1" lang="en-US" altLang="zh-CN" dirty="0"/>
              <a:t>, subsampled by </a:t>
            </a:r>
            <a:r>
              <a:rPr kumimoji="1" lang="en-US" altLang="zh-CN" b="1" dirty="0"/>
              <a:t>2 </a:t>
            </a:r>
            <a:r>
              <a:rPr kumimoji="1" lang="en-US" altLang="zh-CN" b="1" dirty="0" err="1"/>
              <a:t>hz</a:t>
            </a:r>
            <a:r>
              <a:rPr kumimoji="1" lang="en-US" altLang="zh-CN" dirty="0"/>
              <a:t>.</a:t>
            </a:r>
            <a:r>
              <a:rPr kumimoji="1" lang="en-US" altLang="zh-CN" b="1" dirty="0"/>
              <a:t> </a:t>
            </a:r>
            <a:r>
              <a:rPr lang="en-US" altLang="zh-CN" dirty="0"/>
              <a:t>Video frames are </a:t>
            </a:r>
            <a:r>
              <a:rPr lang="en-US" altLang="zh-CN" b="1" dirty="0"/>
              <a:t>1280x1024</a:t>
            </a:r>
            <a:r>
              <a:rPr lang="en-US" altLang="zh-CN" dirty="0"/>
              <a:t>.</a:t>
            </a:r>
          </a:p>
          <a:p>
            <a:pPr marL="342900" indent="-342900">
              <a:buFontTx/>
              <a:buAutoNum type="arabicPeriod"/>
            </a:pPr>
            <a:endParaRPr kumimoji="1" lang="en-US" altLang="zh-CN" b="1" dirty="0"/>
          </a:p>
          <a:p>
            <a:pPr marL="342900" indent="-342900">
              <a:buFontTx/>
              <a:buAutoNum type="arabicPeriod"/>
            </a:pPr>
            <a:r>
              <a:rPr kumimoji="1" lang="en-US" altLang="zh-CN" dirty="0"/>
              <a:t>Test Dataset:  2x500 frame sequences from different recorded </a:t>
            </a:r>
            <a:r>
              <a:rPr lang="en-US" altLang="zh-CN" dirty="0"/>
              <a:t>porcine procedures</a:t>
            </a:r>
          </a:p>
          <a:p>
            <a:pPr marL="342900" indent="-342900">
              <a:buFontTx/>
              <a:buAutoNum type="arabicPeriod"/>
            </a:pPr>
            <a:endParaRPr kumimoji="1" lang="en-US" altLang="zh-CN" dirty="0"/>
          </a:p>
          <a:p>
            <a:pPr marL="342900" indent="-342900">
              <a:buFontTx/>
              <a:buAutoNum type="arabicPeriod"/>
            </a:pPr>
            <a:r>
              <a:rPr kumimoji="1" lang="en-US" altLang="zh-CN" dirty="0"/>
              <a:t>Evaluation Criteria: mean intersection over union (</a:t>
            </a:r>
            <a:r>
              <a:rPr kumimoji="1" lang="en-US" altLang="zh-CN" dirty="0" err="1"/>
              <a:t>IoU</a:t>
            </a:r>
            <a:r>
              <a:rPr kumimoji="1" lang="en-US" altLang="zh-CN" dirty="0"/>
              <a:t>) metric.</a:t>
            </a:r>
          </a:p>
          <a:p>
            <a:pPr marL="342900" indent="-342900">
              <a:buFontTx/>
              <a:buAutoNum type="arabicPeriod"/>
            </a:pPr>
            <a:endParaRPr kumimoji="1" lang="en-US" altLang="zh-CN" dirty="0"/>
          </a:p>
          <a:p>
            <a:pPr marL="342900" indent="-342900">
              <a:buFontTx/>
              <a:buAutoNum type="arabicPeriod"/>
            </a:pPr>
            <a:r>
              <a:rPr kumimoji="1" lang="en-US" altLang="zh-CN" dirty="0"/>
              <a:t>Examples:</a:t>
            </a:r>
          </a:p>
          <a:p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C9506C3-AF67-984E-835F-09E4913E1697}"/>
              </a:ext>
            </a:extLst>
          </p:cNvPr>
          <p:cNvGrpSpPr/>
          <p:nvPr/>
        </p:nvGrpSpPr>
        <p:grpSpPr>
          <a:xfrm>
            <a:off x="1968726" y="4708863"/>
            <a:ext cx="7947939" cy="1490224"/>
            <a:chOff x="1968726" y="4708863"/>
            <a:chExt cx="7947939" cy="149022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281C623-F1F2-8F45-B049-ECAF6DFD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8726" y="4727934"/>
              <a:ext cx="1787178" cy="143301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F583713-BE59-4047-B27C-7D1731A0E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7437" y="4727934"/>
              <a:ext cx="1787178" cy="1433012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2270B5C-8C59-EB44-A798-0B182C8CA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4624" y="4727934"/>
              <a:ext cx="1826016" cy="1471153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61AE302-BB8D-DF4D-9987-C397F3741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90649" y="4708863"/>
              <a:ext cx="1826016" cy="14711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8080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2A3AEFFE-4F03-234E-979F-0A91D3778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145" y="1885705"/>
            <a:ext cx="7038158" cy="399179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7DC3932-9262-CD45-A647-F9B3D4145C00}"/>
              </a:ext>
            </a:extLst>
          </p:cNvPr>
          <p:cNvSpPr txBox="1"/>
          <p:nvPr/>
        </p:nvSpPr>
        <p:spPr>
          <a:xfrm>
            <a:off x="375781" y="438409"/>
            <a:ext cx="3920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/>
              <a:t>Related Work</a:t>
            </a:r>
            <a:endParaRPr kumimoji="1" lang="zh-CN" altLang="en-US" sz="3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732634-B9EA-6545-B8EF-8EB1B9AE6DBC}"/>
              </a:ext>
            </a:extLst>
          </p:cNvPr>
          <p:cNvSpPr txBox="1"/>
          <p:nvPr/>
        </p:nvSpPr>
        <p:spPr>
          <a:xfrm>
            <a:off x="375781" y="1177446"/>
            <a:ext cx="1186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1.FCN: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1823F-722C-0D41-A28C-9726DDF08B36}"/>
              </a:ext>
            </a:extLst>
          </p:cNvPr>
          <p:cNvSpPr txBox="1"/>
          <p:nvPr/>
        </p:nvSpPr>
        <p:spPr>
          <a:xfrm>
            <a:off x="375781" y="1885705"/>
            <a:ext cx="4747364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Fundamental Structure for Most of the Semantic Segmentation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Using Convolutional Layers to replace the Fully Connected layer in Classic architectures.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Using transpose convolutional kernel for </a:t>
            </a:r>
            <a:r>
              <a:rPr kumimoji="1" lang="en-US" altLang="zh-CN" sz="2000" dirty="0" err="1"/>
              <a:t>upsampling</a:t>
            </a:r>
            <a:r>
              <a:rPr kumimoji="1" lang="en-US" altLang="zh-CN" sz="2000" dirty="0"/>
              <a:t> features to get pixel-wise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Using dilated convolutional kernels to expand the receptive field.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3201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DC3932-9262-CD45-A647-F9B3D4145C00}"/>
              </a:ext>
            </a:extLst>
          </p:cNvPr>
          <p:cNvSpPr txBox="1"/>
          <p:nvPr/>
        </p:nvSpPr>
        <p:spPr>
          <a:xfrm>
            <a:off x="375781" y="438409"/>
            <a:ext cx="3920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/>
              <a:t>Related Work</a:t>
            </a:r>
            <a:endParaRPr kumimoji="1" lang="zh-CN" altLang="en-US" sz="3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732634-B9EA-6545-B8EF-8EB1B9AE6DBC}"/>
              </a:ext>
            </a:extLst>
          </p:cNvPr>
          <p:cNvSpPr txBox="1"/>
          <p:nvPr/>
        </p:nvSpPr>
        <p:spPr>
          <a:xfrm>
            <a:off x="375781" y="1177446"/>
            <a:ext cx="1266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2.Unet: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1823F-722C-0D41-A28C-9726DDF08B36}"/>
              </a:ext>
            </a:extLst>
          </p:cNvPr>
          <p:cNvSpPr txBox="1"/>
          <p:nvPr/>
        </p:nvSpPr>
        <p:spPr>
          <a:xfrm>
            <a:off x="375781" y="1885705"/>
            <a:ext cx="41461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One kind of FCN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Innovation: </a:t>
            </a:r>
            <a:r>
              <a:rPr kumimoji="1" lang="en-US" altLang="zh-CN" sz="2000" dirty="0" err="1"/>
              <a:t>upsampling</a:t>
            </a:r>
            <a:r>
              <a:rPr kumimoji="1" lang="en-US" altLang="zh-CN" sz="2000" dirty="0"/>
              <a:t> high-level features and </a:t>
            </a:r>
            <a:r>
              <a:rPr kumimoji="1" lang="en-US" altLang="zh-CN" sz="2000" dirty="0" err="1"/>
              <a:t>concat</a:t>
            </a:r>
            <a:r>
              <a:rPr kumimoji="1" lang="en-US" altLang="zh-CN" sz="2000" dirty="0"/>
              <a:t> them with low-level features to provide information from deferent scales.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788108-EE03-E940-AC66-A9661187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45" y="1177446"/>
            <a:ext cx="6438900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00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DC3932-9262-CD45-A647-F9B3D4145C00}"/>
              </a:ext>
            </a:extLst>
          </p:cNvPr>
          <p:cNvSpPr txBox="1"/>
          <p:nvPr/>
        </p:nvSpPr>
        <p:spPr>
          <a:xfrm>
            <a:off x="375781" y="438409"/>
            <a:ext cx="3920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/>
              <a:t>Related Work</a:t>
            </a:r>
            <a:endParaRPr kumimoji="1" lang="zh-CN" altLang="en-US" sz="3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732634-B9EA-6545-B8EF-8EB1B9AE6DBC}"/>
              </a:ext>
            </a:extLst>
          </p:cNvPr>
          <p:cNvSpPr txBox="1"/>
          <p:nvPr/>
        </p:nvSpPr>
        <p:spPr>
          <a:xfrm>
            <a:off x="375781" y="1177446"/>
            <a:ext cx="1672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3.PSPNet: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1823F-722C-0D41-A28C-9726DDF08B36}"/>
              </a:ext>
            </a:extLst>
          </p:cNvPr>
          <p:cNvSpPr txBox="1"/>
          <p:nvPr/>
        </p:nvSpPr>
        <p:spPr>
          <a:xfrm>
            <a:off x="375781" y="1885705"/>
            <a:ext cx="3144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One kind of FCN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Innovation:</a:t>
            </a:r>
            <a:r>
              <a:rPr kumimoji="1" lang="zh-CN" altLang="en-US" sz="2000" dirty="0"/>
              <a:t> </a:t>
            </a:r>
            <a:endParaRPr kumimoji="1" lang="en-US" altLang="zh-CN" sz="2000" dirty="0"/>
          </a:p>
          <a:p>
            <a:pPr lvl="1"/>
            <a:r>
              <a:rPr kumimoji="1" lang="en-US" altLang="zh-CN" sz="2000" dirty="0"/>
              <a:t>introducing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Pyramid pooling module for the feature map to get features of different scale.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A15EA9-BA5B-BD41-BE81-17187B0DA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813" y="992407"/>
            <a:ext cx="8138177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2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DC3932-9262-CD45-A647-F9B3D4145C00}"/>
              </a:ext>
            </a:extLst>
          </p:cNvPr>
          <p:cNvSpPr txBox="1"/>
          <p:nvPr/>
        </p:nvSpPr>
        <p:spPr>
          <a:xfrm>
            <a:off x="375781" y="438409"/>
            <a:ext cx="3920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/>
              <a:t>Related Work</a:t>
            </a:r>
            <a:endParaRPr kumimoji="1" lang="zh-CN" altLang="en-US" sz="3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732634-B9EA-6545-B8EF-8EB1B9AE6DBC}"/>
              </a:ext>
            </a:extLst>
          </p:cNvPr>
          <p:cNvSpPr txBox="1"/>
          <p:nvPr/>
        </p:nvSpPr>
        <p:spPr>
          <a:xfrm>
            <a:off x="375781" y="1177446"/>
            <a:ext cx="222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/>
              <a:t>4.Conclusion:</a:t>
            </a:r>
            <a:endParaRPr kumimoji="1" lang="zh-CN" alt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A1823F-722C-0D41-A28C-9726DDF08B36}"/>
              </a:ext>
            </a:extLst>
          </p:cNvPr>
          <p:cNvSpPr txBox="1"/>
          <p:nvPr/>
        </p:nvSpPr>
        <p:spPr>
          <a:xfrm>
            <a:off x="375781" y="1885705"/>
            <a:ext cx="6450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Using FCN as basic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Scale matters.</a:t>
            </a:r>
          </a:p>
        </p:txBody>
      </p:sp>
    </p:spTree>
    <p:extLst>
      <p:ext uri="{BB962C8B-B14F-4D97-AF65-F5344CB8AC3E}">
        <p14:creationId xmlns:p14="http://schemas.microsoft.com/office/powerpoint/2010/main" val="1382701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7DC3932-9262-CD45-A647-F9B3D4145C00}"/>
              </a:ext>
            </a:extLst>
          </p:cNvPr>
          <p:cNvSpPr txBox="1"/>
          <p:nvPr/>
        </p:nvSpPr>
        <p:spPr>
          <a:xfrm>
            <a:off x="375780" y="438409"/>
            <a:ext cx="50605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dirty="0"/>
              <a:t>Our Method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(rough</a:t>
            </a:r>
            <a:r>
              <a:rPr kumimoji="1" lang="zh-CN" altLang="en-US" sz="3000" dirty="0"/>
              <a:t> </a:t>
            </a:r>
            <a:r>
              <a:rPr kumimoji="1" lang="en-US" altLang="zh-CN" sz="3000" dirty="0"/>
              <a:t>ideas):</a:t>
            </a:r>
            <a:endParaRPr kumimoji="1" lang="zh-CN" altLang="en-US" sz="30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732634-B9EA-6545-B8EF-8EB1B9AE6DBC}"/>
              </a:ext>
            </a:extLst>
          </p:cNvPr>
          <p:cNvSpPr txBox="1"/>
          <p:nvPr/>
        </p:nvSpPr>
        <p:spPr>
          <a:xfrm>
            <a:off x="375781" y="1177446"/>
            <a:ext cx="83172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CN" sz="2400" dirty="0"/>
              <a:t>Using FCN as Basic architecture</a:t>
            </a:r>
          </a:p>
          <a:p>
            <a:pPr marL="457200" indent="-457200">
              <a:buAutoNum type="arabicPeriod"/>
            </a:pPr>
            <a:endParaRPr kumimoji="1" lang="en-US" altLang="zh-CN" sz="2400" dirty="0"/>
          </a:p>
          <a:p>
            <a:pPr marL="457200" indent="-457200">
              <a:buAutoNum type="arabicPeriod"/>
            </a:pPr>
            <a:r>
              <a:rPr kumimoji="1" lang="en-US" altLang="zh-CN" sz="2400" dirty="0"/>
              <a:t>Try to get features of different Scales</a:t>
            </a:r>
          </a:p>
          <a:p>
            <a:pPr marL="457200" indent="-457200">
              <a:buAutoNum type="arabicPeriod"/>
            </a:pPr>
            <a:endParaRPr kumimoji="1" lang="en-US" altLang="zh-CN" sz="2400" dirty="0"/>
          </a:p>
          <a:p>
            <a:pPr marL="457200" indent="-457200">
              <a:buFontTx/>
              <a:buAutoNum type="arabicPeriod"/>
            </a:pPr>
            <a:r>
              <a:rPr kumimoji="1" lang="en-US" altLang="zh-CN" sz="2400" dirty="0"/>
              <a:t>Try to utilize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the fact that the pictures are from sequence, in other word, that they are related along timeline.</a:t>
            </a:r>
          </a:p>
          <a:p>
            <a:pPr marL="457200" indent="-457200">
              <a:buFontTx/>
              <a:buAutoNum type="arabicPeriod"/>
            </a:pP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24774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9BF168-2F92-7A42-9351-87C4D82BC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258" y="2644862"/>
            <a:ext cx="1429011" cy="1325563"/>
          </a:xfrm>
        </p:spPr>
        <p:txBody>
          <a:bodyPr/>
          <a:lstStyle/>
          <a:p>
            <a:r>
              <a:rPr kumimoji="1" lang="en-US" altLang="zh-CN" dirty="0"/>
              <a:t>Q&amp;A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3133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212</Words>
  <Application>Microsoft Macintosh PowerPoint</Application>
  <PresentationFormat>宽屏</PresentationFormat>
  <Paragraphs>50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Surgical instrument and anatomy segmentation of  endoscope videos for robotic surgery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Surgical instrument and anatomy segmentation of  endoscope videos for robotic surgery</dc:title>
  <dc:creator>Hao Ding</dc:creator>
  <cp:lastModifiedBy>Hao Ding</cp:lastModifiedBy>
  <cp:revision>37</cp:revision>
  <dcterms:created xsi:type="dcterms:W3CDTF">2019-04-03T22:32:21Z</dcterms:created>
  <dcterms:modified xsi:type="dcterms:W3CDTF">2019-04-03T23:59:44Z</dcterms:modified>
</cp:coreProperties>
</file>